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5" r:id="rId8"/>
    <p:sldId id="262" r:id="rId9"/>
    <p:sldId id="261" r:id="rId10"/>
    <p:sldId id="268" r:id="rId11"/>
    <p:sldId id="263" r:id="rId12"/>
    <p:sldId id="264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ook7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661248"/>
            <a:ext cx="1423468" cy="975494"/>
          </a:xfrm>
          <a:prstGeom prst="rect">
            <a:avLst/>
          </a:prstGeom>
        </p:spPr>
      </p:pic>
      <p:pic>
        <p:nvPicPr>
          <p:cNvPr id="9" name="Рисунок 8" descr="kolokol3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740352" y="260648"/>
            <a:ext cx="1152128" cy="877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AA97-D6E1-4031-BBAF-C0FE623A61D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303E-CC88-4AD6-A49B-5A6A149AF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Муниципальное общеобразовательное учреждение «Средняя общеобразовательная школа № 16»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type="subTitle" idx="1"/>
          </p:nvPr>
        </p:nvSpPr>
        <p:spPr>
          <a:xfrm>
            <a:off x="323528" y="2133600"/>
            <a:ext cx="8496943" cy="3240088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Коррекционно-логопедическая </a:t>
            </a:r>
            <a:r>
              <a:rPr lang="ru-RU" sz="4000" dirty="0" smtClean="0">
                <a:solidFill>
                  <a:srgbClr val="C00000"/>
                </a:solidFill>
              </a:rPr>
              <a:t>в работе с детьми с ОВЗ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79715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Учитель-логопед </a:t>
            </a:r>
          </a:p>
          <a:p>
            <a:pPr algn="r"/>
            <a:r>
              <a:rPr lang="ru-RU" sz="2400" dirty="0" smtClean="0"/>
              <a:t>Дегтярева Дарья Юрьевна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31664" y="600348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Ухта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Заглянем на логопедическое занятие занятие…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рья\Desktop\конференция\DSCN3480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 rot="21060809">
            <a:off x="416589" y="872857"/>
            <a:ext cx="627198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арья\Desktop\конференция\DSCN3484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15027" r="17929"/>
          <a:stretch>
            <a:fillRect/>
          </a:stretch>
        </p:blipFill>
        <p:spPr bwMode="auto">
          <a:xfrm rot="906194">
            <a:off x="4662053" y="2948654"/>
            <a:ext cx="4011408" cy="336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арья\Desktop\конференция\DSCN3487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16105" t="11928" r="22158" b="6958"/>
          <a:stretch>
            <a:fillRect/>
          </a:stretch>
        </p:blipFill>
        <p:spPr bwMode="auto">
          <a:xfrm rot="20866540">
            <a:off x="538057" y="1215073"/>
            <a:ext cx="5358243" cy="396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Дарья\Desktop\конференция\DSCN3538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 rot="1020713">
            <a:off x="5374593" y="1097605"/>
            <a:ext cx="2854879" cy="507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Дарья\Desktop\конференция\DSCN3512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 rot="1052914">
            <a:off x="4824392" y="2621039"/>
            <a:ext cx="4069185" cy="228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Дарья\Desktop\конференция\DSCN3537.JPG"/>
          <p:cNvPicPr>
            <a:picLocks noChangeAspect="1" noChangeArrowheads="1"/>
          </p:cNvPicPr>
          <p:nvPr/>
        </p:nvPicPr>
        <p:blipFill>
          <a:blip r:embed="rId3" cstate="print"/>
          <a:srcRect t="10643" r="17375"/>
          <a:stretch>
            <a:fillRect/>
          </a:stretch>
        </p:blipFill>
        <p:spPr bwMode="auto">
          <a:xfrm>
            <a:off x="323528" y="3429000"/>
            <a:ext cx="5040560" cy="306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Дарья\Desktop\конференция\DSCN3519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67544" y="476672"/>
            <a:ext cx="524799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арья\Desktop\конференция\DSCN3533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83568" y="1772816"/>
            <a:ext cx="780552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7647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Завершается урок, подведем скорей итог!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852936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арья\Desktop\Дошкольники\23270_1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FFB"/>
              </a:clrFrom>
              <a:clrTo>
                <a:srgbClr val="F3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429000"/>
            <a:ext cx="4216610" cy="297798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05273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C00000"/>
                </a:solidFill>
              </a:rPr>
              <a:t>	Деятельность учителя-логопеда направлена на разностороннее развитие детей с уклоном в коррекцию недостатков речевого развития.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Цель логопедического сопровождения </a:t>
            </a:r>
            <a:r>
              <a:rPr lang="ru-RU" sz="3600" dirty="0" smtClean="0"/>
              <a:t>  </a:t>
            </a:r>
          </a:p>
          <a:p>
            <a:r>
              <a:rPr lang="ru-RU" sz="3600" dirty="0" smtClean="0"/>
              <a:t>   </a:t>
            </a:r>
          </a:p>
          <a:p>
            <a:pPr algn="just"/>
            <a:r>
              <a:rPr lang="ru-RU" sz="3600" dirty="0" smtClean="0"/>
              <a:t>	</a:t>
            </a:r>
            <a:r>
              <a:rPr lang="ru-RU" sz="3600" dirty="0" smtClean="0">
                <a:solidFill>
                  <a:srgbClr val="C00000"/>
                </a:solidFill>
              </a:rPr>
              <a:t>Предупреждение  неуспеваемости, обусловленной различными нарушениями устной и письменной речи  у школьников с ограниченными  возможностями</a:t>
            </a:r>
          </a:p>
          <a:p>
            <a:pPr algn="just"/>
            <a:r>
              <a:rPr lang="ru-RU" sz="3600" dirty="0" smtClean="0">
                <a:solidFill>
                  <a:srgbClr val="C00000"/>
                </a:solidFill>
              </a:rPr>
              <a:t>  здоровья.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арья\Desktop\Дошкольники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365104"/>
            <a:ext cx="2706107" cy="22370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Работа логопеда охватывает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979712" y="1700808"/>
            <a:ext cx="432048" cy="93610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707904" y="1628800"/>
            <a:ext cx="432048" cy="187220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436096" y="1628800"/>
            <a:ext cx="432048" cy="266429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270892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Начальная школа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3717032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1 класс ОВЗ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458112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5 класс ОВЗ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020272" y="1628800"/>
            <a:ext cx="432048" cy="338437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56176" y="537321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Консультации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76672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Направления работы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55576" y="1649834"/>
            <a:ext cx="7384864" cy="43574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первом классе: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лексико-грамматического строя речи;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Коррекция  недостатков звукопроизношения;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связной речи;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фонематического слуха;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общей, ручной, артикуляционной моторики;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Обогащение сенсорного опыта детей;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графомоторных навыков.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404664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Направления работы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11560" y="1577826"/>
            <a:ext cx="7498080" cy="480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пятом классе: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Развивать «чувство языка», привлекать внимание к слову;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Отрабатывать темы по русскому языку на материале альтернативных заданий;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Развивать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звуко-буквенный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слоговой анализ  и синтез слов;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и синтез предложений, текстов;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фонематического слуха;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Улучшение дикции, интонационной выразительности речи;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связной речи;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внимания, памяти, мышления.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Специфика логопедической работы в работе с детьми с ОВЗ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tx2"/>
                </a:solidFill>
              </a:rPr>
              <a:t>1. Максимальное использование сохранных анализаторов;</a:t>
            </a:r>
          </a:p>
          <a:p>
            <a:r>
              <a:rPr lang="ru-RU" sz="2600" dirty="0" smtClean="0">
                <a:solidFill>
                  <a:schemeClr val="tx2"/>
                </a:solidFill>
              </a:rPr>
              <a:t>2. Диференцированый подход к каждому ученику (учет психических особенностей, работоспособности, речевых возможностей детей);</a:t>
            </a:r>
          </a:p>
          <a:p>
            <a:r>
              <a:rPr lang="ru-RU" sz="2600" dirty="0" smtClean="0">
                <a:solidFill>
                  <a:schemeClr val="tx2"/>
                </a:solidFill>
              </a:rPr>
              <a:t>3. Дозировка заданий и речевого материала (постепенное усложнение);</a:t>
            </a:r>
          </a:p>
          <a:p>
            <a:r>
              <a:rPr lang="ru-RU" sz="2600" dirty="0" smtClean="0">
                <a:solidFill>
                  <a:schemeClr val="tx2"/>
                </a:solidFill>
              </a:rPr>
              <a:t>4. Умеренный темп работы;</a:t>
            </a:r>
          </a:p>
          <a:p>
            <a:r>
              <a:rPr lang="ru-RU" sz="2600" dirty="0" smtClean="0">
                <a:solidFill>
                  <a:schemeClr val="tx2"/>
                </a:solidFill>
              </a:rPr>
              <a:t>5.На занятиях ребенок должен испытывать положительные эмоции.</a:t>
            </a:r>
            <a:endParaRPr lang="ru-RU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арья\Desktop\конференция\DSCN3476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r="17776"/>
          <a:stretch>
            <a:fillRect/>
          </a:stretch>
        </p:blipFill>
        <p:spPr bwMode="auto">
          <a:xfrm>
            <a:off x="6660232" y="1340768"/>
            <a:ext cx="2160240" cy="467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19672" y="476672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Кабинет логопеда</a:t>
            </a:r>
            <a:endParaRPr lang="ru-RU" sz="440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Дарья\Desktop\конференция\DSCN3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558220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арья\Desktop\конференция\DSCN3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35915">
            <a:off x="299501" y="3427539"/>
            <a:ext cx="3158002" cy="245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арья\Desktop\конференция\DSCN3478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7395" r="6493"/>
          <a:stretch>
            <a:fillRect/>
          </a:stretch>
        </p:blipFill>
        <p:spPr bwMode="auto">
          <a:xfrm rot="833060">
            <a:off x="4160898" y="2290144"/>
            <a:ext cx="4684361" cy="306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Дарья\Desktop\конференция\DSCN3479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67544" y="620688"/>
            <a:ext cx="4145994" cy="284241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Дарья\Desktop\конференция\DSCN3511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5524" t="14412" r="7928" b="24468"/>
          <a:stretch>
            <a:fillRect/>
          </a:stretch>
        </p:blipFill>
        <p:spPr bwMode="auto">
          <a:xfrm>
            <a:off x="1115616" y="3645024"/>
            <a:ext cx="2304256" cy="28925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223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Муниципальное общеобразовательное учреждение «Средняя общеобразовательная школа № 16»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Daria</cp:lastModifiedBy>
  <cp:revision>21</cp:revision>
  <dcterms:created xsi:type="dcterms:W3CDTF">2012-02-15T14:11:34Z</dcterms:created>
  <dcterms:modified xsi:type="dcterms:W3CDTF">2015-12-07T17:33:51Z</dcterms:modified>
</cp:coreProperties>
</file>